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5FB6-F375-4282-A491-FEC18397861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9CCAD-8FF9-45D1-9607-D740D234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B4E5-E0C3-5D4A-8E0D-82F47134A283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0C412-E5A0-E44C-BC0C-B43F6D4C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B5E8811-14EE-9044-AA9C-2CF326DB14D9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6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77105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1"/>
            <a:ext cx="7710515" cy="390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6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E6F1-0CD5-FE48-89B6-2A1FE9C9DCB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61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1769" y="5506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152" y="847023"/>
            <a:ext cx="7305573" cy="3176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Tomar</a:t>
            </a:r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Conciencia</a:t>
            </a:r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del Cancer Cervical :</a:t>
            </a: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</a:b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 101</a:t>
            </a:r>
          </a:p>
        </p:txBody>
      </p:sp>
      <p:sp>
        <p:nvSpPr>
          <p:cNvPr id="14339" name="Rectangle 3" descr="50%"/>
          <p:cNvSpPr>
            <a:spLocks noGrp="1" noChangeArrowheads="1"/>
          </p:cNvSpPr>
          <p:nvPr>
            <p:ph type="subTitle" idx="1"/>
          </p:nvPr>
        </p:nvSpPr>
        <p:spPr>
          <a:xfrm>
            <a:off x="298384" y="5092219"/>
            <a:ext cx="8845616" cy="1202703"/>
          </a:xfrm>
          <a:effectLst>
            <a:outerShdw dist="12700" dir="2940227" algn="ctr" rotWithShape="0">
              <a:schemeClr val="bg1">
                <a:alpha val="50998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endParaRPr lang="en-US" sz="1125" b="1" dirty="0"/>
          </a:p>
          <a:p>
            <a:pPr>
              <a:defRPr/>
            </a:pPr>
            <a:endParaRPr lang="en-US" sz="619" b="1" dirty="0"/>
          </a:p>
          <a:p>
            <a:pPr algn="l"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Presentación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Creada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Por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: Sharon Bond PhD, CNM, FACNM, Medical University of South Carolina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94324"/>
            <a:ext cx="9004300" cy="728663"/>
          </a:xfrm>
          <a:effectLst/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Costo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Enfermedades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relacionadas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al VPH 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3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393585" y="1568918"/>
            <a:ext cx="2984882" cy="4367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El VPH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es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caro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!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500,000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casos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verrugas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genitales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cada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año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Evaluar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Tests de Pap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anormales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tratar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verrugas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consultas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medicas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cuestan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billones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dolares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Temores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Psicologicos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verguenza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e </a:t>
            </a:r>
            <a:r>
              <a:rPr lang="en-US" sz="2000" smtClean="0">
                <a:solidFill>
                  <a:schemeClr val="bg1"/>
                </a:solidFill>
                <a:latin typeface="Myriad Pro" panose="020B0503030403020204" pitchFamily="34" charset="0"/>
              </a:rPr>
              <a:t>incomodidad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579" name="Content Placeholder 4" descr="Pap tes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8981" y="1568918"/>
            <a:ext cx="4985886" cy="310139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86329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Age Matters!!!</a:t>
            </a:r>
          </a:p>
        </p:txBody>
      </p:sp>
      <p:pic>
        <p:nvPicPr>
          <p:cNvPr id="25602" name="Content Placeholder 5" descr="matur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6111" y="1627574"/>
            <a:ext cx="3120587" cy="3346766"/>
          </a:xfrm>
        </p:spPr>
      </p:pic>
      <p:pic>
        <p:nvPicPr>
          <p:cNvPr id="2560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r="15341"/>
          <a:stretch>
            <a:fillRect/>
          </a:stretch>
        </p:blipFill>
        <p:spPr>
          <a:xfrm>
            <a:off x="887790" y="1722922"/>
            <a:ext cx="3307174" cy="3174416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612900" y="3311366"/>
            <a:ext cx="24257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Lucida Calligraphy"/>
                <a:cs typeface="Lucida Calligraphy"/>
              </a:rPr>
              <a:t>Yo  soy </a:t>
            </a:r>
          </a:p>
          <a:p>
            <a:r>
              <a:rPr lang="es-ES" sz="4400" dirty="0" smtClean="0">
                <a:latin typeface="Lucida Calligraphy"/>
                <a:cs typeface="Lucida Calligraphy"/>
              </a:rPr>
              <a:t> joven!</a:t>
            </a:r>
            <a:endParaRPr lang="es-ES" sz="4400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152400"/>
            <a:ext cx="8354728" cy="11810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Cómo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se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Previene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el Cancer Cervical </a:t>
            </a:r>
            <a:b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Deteniendo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Infección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VPH!) 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26626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542927" y="1715103"/>
            <a:ext cx="4442959" cy="3857924"/>
          </a:xfrm>
        </p:spPr>
        <p:txBody>
          <a:bodyPr>
            <a:normAutofit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Vacunación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para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niñas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y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niños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11-12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años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(9-26)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Abstinencia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Esperar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mayor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para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tener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sexo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Preservativos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Limitar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el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número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parejas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sexuales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en la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vida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Chequeos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Regulares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No </a:t>
            </a:r>
            <a:r>
              <a:rPr lang="en-US" altLang="ja-JP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fumar</a:t>
            </a:r>
            <a:endParaRPr lang="en-US" altLang="ja-JP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endParaRPr lang="en-US" sz="1350" dirty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6627" name="Content Placeholder 4" descr="immunization2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506" y="1867309"/>
            <a:ext cx="3921118" cy="3176336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424540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64896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tiempo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Actuar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!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27650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66227" y="1612701"/>
            <a:ext cx="3345377" cy="4204704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Educar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educar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! </a:t>
            </a:r>
            <a:r>
              <a:rPr lang="en-US" sz="2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ACTUAR!</a:t>
            </a: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!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El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conocimiento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poder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hay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que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imagen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completa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roveedores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Salud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Iglesias,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grupos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juveniles, padres/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escuelas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Organizaciones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: NCCC, Tamika’s Friends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Contacta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tus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legisladores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01" y="1612701"/>
            <a:ext cx="4838188" cy="322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43632"/>
            <a:ext cx="77105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  <a:cs typeface="Comic Sans MS" charset="0"/>
              </a:rPr>
              <a:t>Gracias!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ＭＳ Ｐゴシック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Referencias</a:t>
            </a: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&amp; Fuentes</a:t>
            </a:r>
            <a:b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en-US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http://www.cdc.gov/hpv/</a:t>
            </a: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index.html</a:t>
            </a:r>
          </a:p>
          <a:p>
            <a:r>
              <a:rPr lang="en-US" sz="1575" dirty="0">
                <a:solidFill>
                  <a:schemeClr val="bg1"/>
                </a:solidFill>
                <a:latin typeface="Myriad Pro" panose="020B0503030403020204" pitchFamily="34" charset="0"/>
              </a:rPr>
              <a:t>http://www.cervicalcancerfreecoalition.org/partners/partner-states/south-carolina-3/</a:t>
            </a:r>
          </a:p>
          <a:p>
            <a:r>
              <a:rPr lang="en-US" sz="1575" dirty="0">
                <a:solidFill>
                  <a:schemeClr val="bg1"/>
                </a:solidFill>
                <a:latin typeface="Myriad Pro" panose="020B0503030403020204" pitchFamily="34" charset="0"/>
              </a:rPr>
              <a:t>http://www.nccc-online.org/index.php?option=com_content&amp;view=article&amp;id=122</a:t>
            </a:r>
            <a:endParaRPr lang="en-US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http://tamikaandfriends.org</a:t>
            </a: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/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72507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qué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esto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importante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?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16386" name="Content Placeholder 3" descr="50%"/>
          <p:cNvSpPr>
            <a:spLocks noGrp="1"/>
          </p:cNvSpPr>
          <p:nvPr>
            <p:ph sz="half" idx="2"/>
          </p:nvPr>
        </p:nvSpPr>
        <p:spPr>
          <a:xfrm>
            <a:off x="5118101" y="1215507"/>
            <a:ext cx="3708400" cy="457569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Demasiadas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muertes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cancer cervical  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12,000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nuevos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diagnosticos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cada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año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4200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mueren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anualmente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Mas alto en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de color,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que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acceden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tamizaje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pero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con 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menor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tendencia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contar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seguimiento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de un Pap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anormal</a:t>
            </a:r>
            <a:endParaRPr lang="en-US" sz="20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~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100%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prevenible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vacunación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tamizaje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deteccion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ea typeface="MS PGothic" charset="0"/>
              </a:rPr>
              <a:t>temprana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6387" name="Content Placeholder 6" descr="Cervical-Cancer-Minorities26jul05b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73" y="1568920"/>
            <a:ext cx="4507390" cy="3474719"/>
          </a:xfrm>
          <a:ln>
            <a:solidFill>
              <a:schemeClr val="accent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50" y="280336"/>
            <a:ext cx="8321639" cy="642938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Papillomavirus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Humano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: PVH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3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37350" y="1529664"/>
            <a:ext cx="4327155" cy="413961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El cancer de Cervix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está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causado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el PVH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El PVH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común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en hombres y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El PVH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causa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cancer anal, de cervix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y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otros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genitales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en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mujeres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El PVH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causa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cancer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pene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 anal,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algunos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tipos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de cancer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cabeza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cuello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en hombres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Trasmisión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Sexual : hombre-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mujer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del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mismo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sexo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 genital-genital; genital-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boca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anal-genital;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heridas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microscopicas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piel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Trasmision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Vertical </a:t>
            </a:r>
            <a:r>
              <a:rPr lang="mr-IN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–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madre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al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feto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(</a:t>
            </a:r>
            <a:r>
              <a:rPr lang="en-US" sz="2000" i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rara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)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7411" name="Content Placeholder 6" descr="HPV_Merck.wm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174" y="1857676"/>
            <a:ext cx="3901123" cy="3080084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97" y="43632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Cualquiera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puede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tener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PVH !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1" y="1651222"/>
            <a:ext cx="5434920" cy="3555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2771" y="1035435"/>
            <a:ext cx="33780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El PVH HPV </a:t>
            </a:r>
            <a:r>
              <a:rPr lang="en-US" sz="2000" dirty="0" err="1" smtClean="0">
                <a:solidFill>
                  <a:schemeClr val="bg1"/>
                </a:solidFill>
              </a:rPr>
              <a:t>presenta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menor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tendencia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</a:rPr>
              <a:t>desaparecer</a:t>
            </a:r>
            <a:r>
              <a:rPr lang="en-US" sz="2000" dirty="0" smtClean="0">
                <a:solidFill>
                  <a:schemeClr val="bg1"/>
                </a:solidFill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</a:rPr>
              <a:t> de mas de 30 </a:t>
            </a:r>
            <a:r>
              <a:rPr lang="en-US" sz="2000" dirty="0" err="1" smtClean="0">
                <a:solidFill>
                  <a:schemeClr val="bg1"/>
                </a:solidFill>
              </a:rPr>
              <a:t>años</a:t>
            </a:r>
            <a:r>
              <a:rPr lang="en-US" sz="2000" dirty="0" smtClean="0">
                <a:solidFill>
                  <a:schemeClr val="bg1"/>
                </a:solidFill>
              </a:rPr>
              <a:t>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</a:rPr>
              <a:t>incidencia</a:t>
            </a:r>
            <a:r>
              <a:rPr lang="en-US" sz="2000" dirty="0" smtClean="0">
                <a:solidFill>
                  <a:schemeClr val="bg1"/>
                </a:solidFill>
              </a:rPr>
              <a:t> de cancer cervical </a:t>
            </a:r>
            <a:r>
              <a:rPr lang="en-US" sz="2000" dirty="0" err="1" smtClean="0">
                <a:solidFill>
                  <a:schemeClr val="bg1"/>
                </a:solidFill>
              </a:rPr>
              <a:t>aumenta</a:t>
            </a:r>
            <a:r>
              <a:rPr lang="en-US" sz="2000" dirty="0" smtClean="0">
                <a:solidFill>
                  <a:schemeClr val="bg1"/>
                </a:solidFill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</a:rPr>
              <a:t> de 30 o mas </a:t>
            </a:r>
            <a:r>
              <a:rPr lang="en-US" sz="2000" dirty="0" err="1" smtClean="0">
                <a:solidFill>
                  <a:schemeClr val="bg1"/>
                </a:solidFill>
              </a:rPr>
              <a:t>años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El cancer Cervical </a:t>
            </a:r>
            <a:r>
              <a:rPr lang="en-US" sz="2000" dirty="0" err="1" smtClean="0">
                <a:solidFill>
                  <a:schemeClr val="bg1"/>
                </a:solidFill>
              </a:rPr>
              <a:t>tarda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10-20 </a:t>
            </a:r>
            <a:r>
              <a:rPr lang="en-US" sz="2000" dirty="0" err="1" smtClean="0">
                <a:solidFill>
                  <a:schemeClr val="bg1"/>
                </a:solidFill>
              </a:rPr>
              <a:t>años</a:t>
            </a:r>
            <a:r>
              <a:rPr lang="en-US" sz="2000" dirty="0" smtClean="0">
                <a:solidFill>
                  <a:schemeClr val="bg1"/>
                </a:solidFill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</a:rPr>
              <a:t>desarrollarse</a:t>
            </a:r>
            <a:r>
              <a:rPr lang="en-US" sz="2000" dirty="0" smtClean="0">
                <a:solidFill>
                  <a:schemeClr val="bg1"/>
                </a:solidFill>
              </a:rPr>
              <a:t> . Las </a:t>
            </a:r>
            <a:r>
              <a:rPr lang="en-US" sz="2000" dirty="0" err="1" smtClean="0">
                <a:solidFill>
                  <a:schemeClr val="bg1"/>
                </a:solidFill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que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ya</a:t>
            </a:r>
            <a:r>
              <a:rPr lang="en-US" sz="2000" dirty="0" smtClean="0">
                <a:solidFill>
                  <a:schemeClr val="bg1"/>
                </a:solidFill>
              </a:rPr>
              <a:t> no son </a:t>
            </a:r>
            <a:r>
              <a:rPr lang="en-US" sz="2000" dirty="0" err="1" smtClean="0">
                <a:solidFill>
                  <a:schemeClr val="bg1"/>
                </a:solidFill>
              </a:rPr>
              <a:t>sexualmente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activas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igual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deberian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hacerse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periodicamente</a:t>
            </a:r>
            <a:r>
              <a:rPr lang="en-US" sz="2000" dirty="0" smtClean="0">
                <a:solidFill>
                  <a:schemeClr val="bg1"/>
                </a:solidFill>
              </a:rPr>
              <a:t> un Pap.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77" y="303946"/>
            <a:ext cx="8589641" cy="7286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Donde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está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el Cervix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? </a:t>
            </a:r>
          </a:p>
        </p:txBody>
      </p:sp>
      <p:pic>
        <p:nvPicPr>
          <p:cNvPr id="19458" name="Content Placeholder 7" descr="pink_sprinkled_donu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6860" y="1767535"/>
            <a:ext cx="3706627" cy="3530121"/>
          </a:xfrm>
        </p:spPr>
      </p:pic>
      <p:pic>
        <p:nvPicPr>
          <p:cNvPr id="19459" name="Content Placeholder 6" descr="female 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798" y="1809191"/>
            <a:ext cx="3998016" cy="349560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78" y="-4495"/>
            <a:ext cx="8596422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Factores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riesgo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para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el Cancer Cervical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482" name="Content Placeholder 5" descr="50%"/>
          <p:cNvSpPr>
            <a:spLocks noGrp="1"/>
          </p:cNvSpPr>
          <p:nvPr>
            <p:ph sz="half" idx="1"/>
          </p:nvPr>
        </p:nvSpPr>
        <p:spPr>
          <a:xfrm>
            <a:off x="389831" y="1163295"/>
            <a:ext cx="4192697" cy="4515853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Infección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VPH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No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hacerse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Pap en forma regular  –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empezar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a los 21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años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Enfermedades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que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debilitan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tu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sistema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inmune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(VIH)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Fumar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Dieta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Multiples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parejas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sexuales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durante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vida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Chlamydia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(ETSs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)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Pobreza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Antedecentes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familiares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DES</a:t>
            </a:r>
          </a:p>
          <a:p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3578" y="847025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54" y="3458003"/>
            <a:ext cx="3125537" cy="208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56" y="1155275"/>
            <a:ext cx="3099335" cy="199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9673" y="270409"/>
            <a:ext cx="8322313" cy="642938"/>
          </a:xfrm>
          <a:effectLst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Infección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VPH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21506" name="Content Placeholder 12" descr="50%"/>
          <p:cNvSpPr>
            <a:spLocks noGrp="1"/>
          </p:cNvSpPr>
          <p:nvPr>
            <p:ph sz="half" idx="1"/>
          </p:nvPr>
        </p:nvSpPr>
        <p:spPr>
          <a:xfrm>
            <a:off x="457202" y="1386037"/>
            <a:ext cx="4932945" cy="42254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CDC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: 6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millones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infecciones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nuevas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año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in EEUU;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75%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gente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joven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15-24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La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mayoría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VPH 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desaparece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No </a:t>
            </a:r>
            <a:r>
              <a:rPr lang="en-US" sz="2000" b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todos</a:t>
            </a:r>
            <a:r>
              <a:rPr lang="en-US" sz="2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los VPH </a:t>
            </a:r>
            <a:r>
              <a:rPr lang="en-US" sz="2000" b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causan</a:t>
            </a:r>
            <a:r>
              <a:rPr lang="en-US" sz="2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cáncer</a:t>
            </a:r>
            <a:r>
              <a:rPr lang="en-US" sz="2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La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mayoría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VPH  no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causa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daño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a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la mayor parte de hombres y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mujeres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</a:t>
            </a:r>
            <a:r>
              <a:rPr lang="en-US" sz="2000" b="1" i="1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lgunas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infecciones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VPH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persisten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y se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vuelven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cancer en hombres y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- no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sabemos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qué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1507" name="Content Placeholder 14" descr="faces of cx c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767" y="1501842"/>
            <a:ext cx="2472337" cy="3583737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8153400" cy="18161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Qué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controles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puede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hacerse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gente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para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el VPH ?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3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89837" y="1905000"/>
            <a:ext cx="3841531" cy="3648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Las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mujeres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pueden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acceder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al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tamizaje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test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Papanicolaou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test de VPH o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examen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pélvico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(visual) 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No hay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formas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aprobadas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la FDA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para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controlar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varones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. El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diagnostico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hace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inspección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visual </a:t>
            </a:r>
          </a:p>
        </p:txBody>
      </p:sp>
      <p:pic>
        <p:nvPicPr>
          <p:cNvPr id="22531" name="Content Placeholder 4" descr="AA coup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9178" y="1464100"/>
            <a:ext cx="3695422" cy="392678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386965"/>
            <a:ext cx="8628302" cy="6429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Enfermedades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relacionadas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al VPH 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23554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43516" y="1428151"/>
            <a:ext cx="3637596" cy="401012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Las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infecciones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VPH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causan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verrugas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genitales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externos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, tests de Pap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anormales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obstrucción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cuerdas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vocales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niños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pequeños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y  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cancer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adultos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mayoría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adquiere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VPH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cuando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empieza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tener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sexo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pero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no lo </a:t>
            </a:r>
            <a:r>
              <a:rPr lang="en-US" sz="2000" dirty="0" err="1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sabe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!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pic>
        <p:nvPicPr>
          <p:cNvPr id="23555" name="Content Placeholder 4" descr="condom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8543"/>
          <a:stretch>
            <a:fillRect/>
          </a:stretch>
        </p:blipFill>
        <p:spPr>
          <a:xfrm>
            <a:off x="4967540" y="1428151"/>
            <a:ext cx="3416064" cy="353385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V CofC J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HPV CofC Jan 2015.potx</Template>
  <TotalTime>9487</TotalTime>
  <Words>530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Comic Sans MS</vt:lpstr>
      <vt:lpstr>Lucida Calligraphy</vt:lpstr>
      <vt:lpstr>Mangal</vt:lpstr>
      <vt:lpstr>Myriad Pro</vt:lpstr>
      <vt:lpstr>HPV CofC Jan 2015</vt:lpstr>
      <vt:lpstr>Tomar Conciencia del Cancer Cervical : HPV 101</vt:lpstr>
      <vt:lpstr>Por qué esto es importante ?</vt:lpstr>
      <vt:lpstr>Papillomavirus Humano: PVH</vt:lpstr>
      <vt:lpstr>Cualquiera puede tener PVH !</vt:lpstr>
      <vt:lpstr>Donde está el Cervix? </vt:lpstr>
      <vt:lpstr>Factores de riesgo para el Cancer Cervical</vt:lpstr>
      <vt:lpstr>Infección por VPH</vt:lpstr>
      <vt:lpstr>Qué controles puede hacerse la gente para el VPH ?</vt:lpstr>
      <vt:lpstr>Enfermedades relacionadas al VPH </vt:lpstr>
      <vt:lpstr>Costo de Enfermedades relacionadas al VPH </vt:lpstr>
      <vt:lpstr>Age Matters!!!</vt:lpstr>
      <vt:lpstr>Cómo se Previene el Cancer Cervical  (Deteniendo la Infección por VPH!) </vt:lpstr>
      <vt:lpstr>Es tiempo de Actuar!</vt:lpstr>
      <vt:lpstr>Gracias!</vt:lpstr>
    </vt:vector>
  </TitlesOfParts>
  <Company>Wade Harris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Wade Harris</dc:creator>
  <cp:lastModifiedBy>Alisha Yocum</cp:lastModifiedBy>
  <cp:revision>59</cp:revision>
  <dcterms:created xsi:type="dcterms:W3CDTF">2011-11-28T22:43:50Z</dcterms:created>
  <dcterms:modified xsi:type="dcterms:W3CDTF">2018-01-02T14:12:57Z</dcterms:modified>
</cp:coreProperties>
</file>