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D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56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5FB6-F375-4282-A491-FEC18397861D}" type="datetimeFigureOut">
              <a:rPr lang="en-US" smtClean="0"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9CCAD-8FF9-45D1-9607-D740D2340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7B4E5-E0C3-5D4A-8E0D-82F47134A283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0C412-E5A0-E44C-BC0C-B43F6D4C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4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B5E8811-14EE-9044-AA9C-2CF326DB14D9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6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77105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600201"/>
            <a:ext cx="7710515" cy="3905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506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EE6F1-0CD5-FE48-89B6-2A1FE9C9DCB7}" type="datetimeFigureOut">
              <a:rPr lang="en-US" smtClean="0"/>
              <a:t>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5061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1769" y="55061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9B63-3D40-F444-8199-2B11E871030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152" y="847023"/>
            <a:ext cx="7305573" cy="31763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Cervical </a:t>
            </a:r>
            <a:r>
              <a:rPr lang="en-US" sz="4000" b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Cancer Awareness</a:t>
            </a: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:</a:t>
            </a:r>
            <a:b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</a:br>
            <a:r>
              <a:rPr lang="en-US" sz="4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 101</a:t>
            </a:r>
            <a:endParaRPr lang="en-US" sz="4000" b="1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14339" name="Rectangle 3" descr="50%"/>
          <p:cNvSpPr>
            <a:spLocks noGrp="1" noChangeArrowheads="1"/>
          </p:cNvSpPr>
          <p:nvPr>
            <p:ph type="subTitle" idx="1"/>
          </p:nvPr>
        </p:nvSpPr>
        <p:spPr>
          <a:xfrm>
            <a:off x="298384" y="5092219"/>
            <a:ext cx="8845616" cy="1202703"/>
          </a:xfrm>
          <a:effectLst>
            <a:outerShdw dist="12700" dir="2940227" algn="ctr" rotWithShape="0">
              <a:schemeClr val="bg1">
                <a:alpha val="50998"/>
              </a:schemeClr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endParaRPr lang="en-US" sz="1125" b="1" dirty="0"/>
          </a:p>
          <a:p>
            <a:pPr>
              <a:defRPr/>
            </a:pPr>
            <a:endParaRPr lang="en-US" sz="619" b="1" dirty="0"/>
          </a:p>
          <a:p>
            <a:pPr algn="l">
              <a:defRPr/>
            </a:pPr>
            <a:r>
              <a:rPr lang="en-US" sz="1600" b="1" dirty="0">
                <a:solidFill>
                  <a:schemeClr val="bg1"/>
                </a:solidFill>
              </a:rPr>
              <a:t>Presentation Created By : Sharon Bond PhD, CNM, FACNM, Medical University of South Carolina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85" y="294324"/>
            <a:ext cx="8471282" cy="728663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Costs of HPV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-related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Diseases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393585" y="1568918"/>
            <a:ext cx="2984882" cy="43672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HPV is expensive!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500,000 cases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genital warts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each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year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Evaluating abnormal Pap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tests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treating warts, office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visits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, cost billions of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dollars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Psychological fear, shame and discomfort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24579" name="Content Placeholder 4" descr="Pap tes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981" y="1568918"/>
            <a:ext cx="4985886" cy="310139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86329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Age Matters!!!</a:t>
            </a:r>
          </a:p>
        </p:txBody>
      </p:sp>
      <p:pic>
        <p:nvPicPr>
          <p:cNvPr id="25602" name="Content Placeholder 5" descr="mature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6111" y="1627574"/>
            <a:ext cx="3120587" cy="3346766"/>
          </a:xfrm>
        </p:spPr>
      </p:pic>
      <p:pic>
        <p:nvPicPr>
          <p:cNvPr id="25603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1" r="15341"/>
          <a:stretch>
            <a:fillRect/>
          </a:stretch>
        </p:blipFill>
        <p:spPr>
          <a:xfrm>
            <a:off x="887790" y="1722922"/>
            <a:ext cx="3307174" cy="3174416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391933"/>
            <a:ext cx="8354728" cy="7715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How to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Prevent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ervical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ancer </a:t>
            </a:r>
            <a:b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Stop HPV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Infection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!)</a:t>
            </a:r>
          </a:p>
        </p:txBody>
      </p:sp>
      <p:sp>
        <p:nvSpPr>
          <p:cNvPr id="26626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542927" y="1715103"/>
            <a:ext cx="4442959" cy="3857924"/>
          </a:xfrm>
        </p:spPr>
        <p:txBody>
          <a:bodyPr>
            <a:normAutofit/>
          </a:bodyPr>
          <a:lstStyle/>
          <a:p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Vaccination of girls and boys ages 11-12 (9-26)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Abstinence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Waiting until older to have sex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Condoms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Limit # of lifetime sex partners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Regular check-ups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Don</a:t>
            </a:r>
            <a:r>
              <a:rPr lang="ja-JP" alt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’</a:t>
            </a:r>
            <a:r>
              <a:rPr lang="en-US" altLang="ja-JP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 smoke</a:t>
            </a:r>
          </a:p>
          <a:p>
            <a:endParaRPr lang="en-US" sz="1350" dirty="0">
              <a:latin typeface="Arial" charset="0"/>
              <a:ea typeface="MS PGothic" charset="0"/>
            </a:endParaRP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6627" name="Content Placeholder 4" descr="immunization2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9506" y="1867309"/>
            <a:ext cx="3921118" cy="3176336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424540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64896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Time for Action!</a:t>
            </a:r>
          </a:p>
        </p:txBody>
      </p:sp>
      <p:sp>
        <p:nvSpPr>
          <p:cNvPr id="27650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66227" y="1612701"/>
            <a:ext cx="3345377" cy="420470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Educate, educate! 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ACT!!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Knowledge is power – see the big picture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Health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care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providers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Churches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, youth groups, parents/schools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Organizations: NCCC, Tamika’s Friends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Contact your legislators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01" y="1612701"/>
            <a:ext cx="4838188" cy="3229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43632"/>
            <a:ext cx="7710515" cy="11430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  <a:cs typeface="Comic Sans MS" charset="0"/>
              </a:rPr>
              <a:t>Thank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ＭＳ Ｐゴシック" charset="0"/>
                <a:cs typeface="Comic Sans MS" charset="0"/>
              </a:rPr>
              <a:t>You!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ＭＳ Ｐゴシック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References &amp; </a:t>
            </a:r>
            <a: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Resources</a:t>
            </a:r>
            <a:br>
              <a:rPr lang="en-US" b="1" dirty="0" smtClean="0">
                <a:solidFill>
                  <a:schemeClr val="bg1"/>
                </a:solidFill>
                <a:latin typeface="Myriad Pro" panose="020B0503030403020204" pitchFamily="34" charset="0"/>
              </a:rPr>
            </a:br>
            <a:endParaRPr lang="en-US" b="1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http://www.cdc.gov/hpv/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index.html</a:t>
            </a:r>
          </a:p>
          <a:p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http://www.cervicalcancerfreecoalition.org/partners/partner-states/south-carolina-3</a:t>
            </a:r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/</a:t>
            </a:r>
          </a:p>
          <a:p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http://www.nccc-online.org/index.php?option=com_content&amp;view=article&amp;id=</a:t>
            </a:r>
            <a:r>
              <a:rPr lang="en-US" sz="1575" dirty="0">
                <a:solidFill>
                  <a:schemeClr val="bg1"/>
                </a:solidFill>
                <a:latin typeface="Myriad Pro" panose="020B0503030403020204" pitchFamily="34" charset="0"/>
              </a:rPr>
              <a:t>122</a:t>
            </a:r>
            <a:endParaRPr lang="en-US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yriad Pro" panose="020B0503030403020204" pitchFamily="34" charset="0"/>
              </a:rPr>
              <a:t>http://tamikaandfriends.org</a:t>
            </a:r>
            <a:r>
              <a:rPr lang="en-US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/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3" y="72507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Why is this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Important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?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16386" name="Content Placeholder 3" descr="50%"/>
          <p:cNvSpPr>
            <a:spLocks noGrp="1"/>
          </p:cNvSpPr>
          <p:nvPr>
            <p:ph sz="half" idx="2"/>
          </p:nvPr>
        </p:nvSpPr>
        <p:spPr>
          <a:xfrm>
            <a:off x="5340573" y="1386039"/>
            <a:ext cx="3341413" cy="347471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Too many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deaths from cervical cancer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12,000 new diagnoses every year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4200 women die yearly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Highest among women of color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– screened, but less likely to follow-up an abnormal Pap</a:t>
            </a:r>
          </a:p>
          <a:p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~ 100% preventable with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vaccination, screening </a:t>
            </a:r>
            <a:r>
              <a:rPr lang="en-US" sz="2000" dirty="0">
                <a:solidFill>
                  <a:schemeClr val="bg1"/>
                </a:solidFill>
                <a:latin typeface="Arial" charset="0"/>
                <a:ea typeface="MS PGothic" charset="0"/>
              </a:rPr>
              <a:t>and early detection</a:t>
            </a:r>
          </a:p>
        </p:txBody>
      </p:sp>
      <p:pic>
        <p:nvPicPr>
          <p:cNvPr id="16387" name="Content Placeholder 6" descr="Cervical-Cancer-Minorities26jul05b.gi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673" y="1568920"/>
            <a:ext cx="4507390" cy="3474719"/>
          </a:xfrm>
          <a:ln>
            <a:solidFill>
              <a:schemeClr val="accent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50" y="280336"/>
            <a:ext cx="8321639" cy="642938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Human Papillomavirus: HPV</a:t>
            </a: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37350" y="1529664"/>
            <a:ext cx="4327155" cy="41396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Cervix cancer is caused by HPV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HPV common in men and women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HPV causes cervix, other genital and anal cancers in women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HPV causes penile, anal, some head/neck cancers in men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Sexual transmission: male-female, same sex; genital-genital; genital-mouth, anal-genital; microscopic breaks in skin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</a:rPr>
              <a:t>	</a:t>
            </a:r>
            <a:endParaRPr lang="en-US" sz="2000" dirty="0" smtClean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Vertical transmission-mother to fetus (</a:t>
            </a:r>
            <a:r>
              <a:rPr lang="en-US" sz="2000" i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rare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)</a:t>
            </a:r>
          </a:p>
          <a:p>
            <a:pPr>
              <a:defRPr/>
            </a:pPr>
            <a:endParaRPr lang="en-US" sz="20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17411" name="Content Placeholder 6" descr="HPV_Merck.wm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2174" y="1857676"/>
            <a:ext cx="3901123" cy="3080084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97" y="43632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Anyone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Can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</a:rPr>
              <a:t>G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et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HPV!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1" y="1651222"/>
            <a:ext cx="5434920" cy="355555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19537" y="1424540"/>
            <a:ext cx="29068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HPV is less likely to be cleared in women over 30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Incidence </a:t>
            </a:r>
            <a:r>
              <a:rPr lang="en-US" sz="2000" dirty="0">
                <a:solidFill>
                  <a:schemeClr val="bg1"/>
                </a:solidFill>
              </a:rPr>
              <a:t>of cervical rises in women 30 and older </a:t>
            </a:r>
            <a:br>
              <a:rPr lang="en-US" sz="2000" dirty="0">
                <a:solidFill>
                  <a:schemeClr val="bg1"/>
                </a:solidFill>
              </a:rPr>
            </a:b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Cervical cancer takes 10-20 years to develop. Women who are no longer sexually active should still have periodic Pap tests.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477" y="303946"/>
            <a:ext cx="8589641" cy="7286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Where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is the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Cervix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? </a:t>
            </a:r>
          </a:p>
        </p:txBody>
      </p:sp>
      <p:pic>
        <p:nvPicPr>
          <p:cNvPr id="19458" name="Content Placeholder 7" descr="pink_sprinkled_donut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6860" y="1767535"/>
            <a:ext cx="3706627" cy="3530121"/>
          </a:xfrm>
        </p:spPr>
      </p:pic>
      <p:pic>
        <p:nvPicPr>
          <p:cNvPr id="19459" name="Content Placeholder 6" descr="female 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798" y="1809191"/>
            <a:ext cx="3998016" cy="349560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78" y="-4495"/>
            <a:ext cx="7710515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Risk factors for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Cervical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ancer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20482" name="Content Placeholder 5" descr="50%"/>
          <p:cNvSpPr>
            <a:spLocks noGrp="1"/>
          </p:cNvSpPr>
          <p:nvPr>
            <p:ph sz="half" idx="1"/>
          </p:nvPr>
        </p:nvSpPr>
        <p:spPr>
          <a:xfrm>
            <a:off x="389831" y="1163295"/>
            <a:ext cx="4192697" cy="4515853"/>
          </a:xfrm>
        </p:spPr>
        <p:txBody>
          <a:bodyPr>
            <a:normAutofit lnSpcReduction="10000"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Infection 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with </a:t>
            </a:r>
            <a:r>
              <a:rPr lang="en-US" sz="2000" b="1" i="1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Not getting regular Pap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tests – begin testing at age 21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Illnesses that weaken your immune system (HIV)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Smoking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Diet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Multiple sexual partners throughout one’s lifetime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Chlamydia (STIs)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Poverty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Family history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DES</a:t>
            </a:r>
          </a:p>
          <a:p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3578" y="847025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54" y="3458003"/>
            <a:ext cx="3125537" cy="2086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56" y="1155275"/>
            <a:ext cx="3099335" cy="199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9673" y="270409"/>
            <a:ext cx="8322313" cy="642938"/>
          </a:xfrm>
          <a:effectLst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 Infection</a:t>
            </a:r>
          </a:p>
        </p:txBody>
      </p:sp>
      <p:sp>
        <p:nvSpPr>
          <p:cNvPr id="21506" name="Content Placeholder 12" descr="50%"/>
          <p:cNvSpPr>
            <a:spLocks noGrp="1"/>
          </p:cNvSpPr>
          <p:nvPr>
            <p:ph sz="half" idx="1"/>
          </p:nvPr>
        </p:nvSpPr>
        <p:spPr>
          <a:xfrm>
            <a:off x="457202" y="1386037"/>
            <a:ext cx="4932945" cy="4225491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CDC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: 6 million new infections/year in US; 75% in young people 15-24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Most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HPV goes away </a:t>
            </a:r>
          </a:p>
          <a:p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Not all HPVs cause cancer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  <a:p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Most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 causes 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no harm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to </a:t>
            </a:r>
            <a:r>
              <a:rPr lang="en-US" sz="2000" b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most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 men </a:t>
            </a: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and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women</a:t>
            </a:r>
          </a:p>
          <a:p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Some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 HPV infections linger and become cancer in men and women – we don</a:t>
            </a:r>
            <a:r>
              <a:rPr lang="ja-JP" alt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’</a:t>
            </a:r>
            <a:r>
              <a:rPr lang="en-US" altLang="ja-JP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 know why </a:t>
            </a:r>
          </a:p>
          <a:p>
            <a:endParaRPr lang="en-US" dirty="0">
              <a:latin typeface="Arial" charset="0"/>
              <a:ea typeface="MS PGothic" charset="0"/>
            </a:endParaRPr>
          </a:p>
        </p:txBody>
      </p:sp>
      <p:pic>
        <p:nvPicPr>
          <p:cNvPr id="21507" name="Content Placeholder 14" descr="faces of cx ca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767" y="1501842"/>
            <a:ext cx="2472337" cy="3583737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123" y="408923"/>
            <a:ext cx="8426618" cy="642938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How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Can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P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eople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heck </a:t>
            </a:r>
            <a:r>
              <a:rPr lang="en-US" sz="36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for HPV?</a:t>
            </a:r>
          </a:p>
        </p:txBody>
      </p:sp>
      <p:sp>
        <p:nvSpPr>
          <p:cNvPr id="3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89837" y="1301215"/>
            <a:ext cx="3841531" cy="42525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Women can be screened by a Pap test, HPV test, or pelvic exam (visual)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There are no FDA-approved ways to test men, diagnosis made by visual inspection</a:t>
            </a:r>
          </a:p>
        </p:txBody>
      </p:sp>
      <p:pic>
        <p:nvPicPr>
          <p:cNvPr id="22531" name="Content Placeholder 4" descr="AA couple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9178" y="1464100"/>
            <a:ext cx="3695422" cy="392678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73" y="386965"/>
            <a:ext cx="8628302" cy="6429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HPV-related </a:t>
            </a:r>
            <a:r>
              <a:rPr lang="en-US" sz="3600" dirty="0" smtClean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Diseases</a:t>
            </a:r>
            <a:endParaRPr lang="en-US" sz="36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sp>
        <p:nvSpPr>
          <p:cNvPr id="23554" name="Content Placeholder 2" descr="50%"/>
          <p:cNvSpPr>
            <a:spLocks noGrp="1"/>
          </p:cNvSpPr>
          <p:nvPr>
            <p:ph sz="half" idx="1"/>
          </p:nvPr>
        </p:nvSpPr>
        <p:spPr>
          <a:xfrm>
            <a:off x="443516" y="1428151"/>
            <a:ext cx="3637596" cy="401012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HPV infections cause external genital warts, abnormal Pap tests, vocal cord obstruction in young children and 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cancer </a:t>
            </a:r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in adults</a:t>
            </a:r>
          </a:p>
          <a:p>
            <a:r>
              <a:rPr 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Most get HPV when they start having sex but don</a:t>
            </a:r>
            <a:r>
              <a:rPr lang="ja-JP" altLang="en-US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’</a:t>
            </a:r>
            <a:r>
              <a:rPr lang="en-US" altLang="ja-JP" sz="2000" dirty="0">
                <a:solidFill>
                  <a:schemeClr val="bg1"/>
                </a:solidFill>
                <a:latin typeface="Myriad Pro" panose="020B0503030403020204" pitchFamily="34" charset="0"/>
                <a:ea typeface="MS PGothic" charset="0"/>
              </a:rPr>
              <a:t>t know it!</a:t>
            </a:r>
            <a:endParaRPr lang="en-US" sz="2000" dirty="0">
              <a:solidFill>
                <a:schemeClr val="bg1"/>
              </a:solidFill>
              <a:latin typeface="Myriad Pro" panose="020B0503030403020204" pitchFamily="34" charset="0"/>
              <a:ea typeface="MS PGothic" charset="0"/>
            </a:endParaRPr>
          </a:p>
        </p:txBody>
      </p:sp>
      <p:pic>
        <p:nvPicPr>
          <p:cNvPr id="23555" name="Content Placeholder 4" descr="condom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" r="8543"/>
          <a:stretch>
            <a:fillRect/>
          </a:stretch>
        </p:blipFill>
        <p:spPr>
          <a:xfrm>
            <a:off x="4967540" y="1428151"/>
            <a:ext cx="3416064" cy="3533859"/>
          </a:xfrm>
        </p:spPr>
      </p:pic>
      <p:cxnSp>
        <p:nvCxnSpPr>
          <p:cNvPr id="5" name="Straight Connector 4"/>
          <p:cNvCxnSpPr/>
          <p:nvPr/>
        </p:nvCxnSpPr>
        <p:spPr>
          <a:xfrm>
            <a:off x="359673" y="1029903"/>
            <a:ext cx="8322313" cy="0"/>
          </a:xfrm>
          <a:prstGeom prst="line">
            <a:avLst/>
          </a:prstGeom>
          <a:ln>
            <a:solidFill>
              <a:srgbClr val="A5D8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V CofC Jan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HPV CofC Jan 2015.potx</Template>
  <TotalTime>3032</TotalTime>
  <Words>446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Comic Sans MS</vt:lpstr>
      <vt:lpstr>Myriad Pro</vt:lpstr>
      <vt:lpstr>HPV CofC Jan 2015</vt:lpstr>
      <vt:lpstr>Cervical Cancer Awareness: HPV 101</vt:lpstr>
      <vt:lpstr>Why is this Important?</vt:lpstr>
      <vt:lpstr>Human Papillomavirus: HPV</vt:lpstr>
      <vt:lpstr>Anyone Can Get HPV!</vt:lpstr>
      <vt:lpstr>Where is the Cervix? </vt:lpstr>
      <vt:lpstr>Risk factors for Cervical Cancer</vt:lpstr>
      <vt:lpstr>HPV Infection</vt:lpstr>
      <vt:lpstr>How Can People Check for HPV?</vt:lpstr>
      <vt:lpstr>HPV-related Diseases</vt:lpstr>
      <vt:lpstr>Costs of HPV-related Diseases</vt:lpstr>
      <vt:lpstr>Age Matters!!!</vt:lpstr>
      <vt:lpstr>How to Prevent Cervical Cancer  (Stop HPV Infection!)</vt:lpstr>
      <vt:lpstr>Time for Action!</vt:lpstr>
      <vt:lpstr>Thank You!</vt:lpstr>
    </vt:vector>
  </TitlesOfParts>
  <Company>Wade Harris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Wade Harris</dc:creator>
  <cp:lastModifiedBy>Alisha Yocum</cp:lastModifiedBy>
  <cp:revision>43</cp:revision>
  <dcterms:created xsi:type="dcterms:W3CDTF">2011-11-28T22:43:50Z</dcterms:created>
  <dcterms:modified xsi:type="dcterms:W3CDTF">2017-01-05T15:06:46Z</dcterms:modified>
</cp:coreProperties>
</file>